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68" r:id="rId5"/>
    <p:sldId id="273" r:id="rId6"/>
    <p:sldId id="269" r:id="rId7"/>
    <p:sldId id="27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7A"/>
    <a:srgbClr val="0961AA"/>
    <a:srgbClr val="048271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1189703" y="6334780"/>
            <a:ext cx="981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0" y="642345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212821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598499-C41F-4E19-B3B9-47F5EDAEAF0A}"/>
              </a:ext>
            </a:extLst>
          </p:cNvPr>
          <p:cNvSpPr/>
          <p:nvPr userDrawn="1"/>
        </p:nvSpPr>
        <p:spPr>
          <a:xfrm>
            <a:off x="248856" y="6518193"/>
            <a:ext cx="250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93655-1AA2-4807-8449-14ADD467C147}"/>
              </a:ext>
            </a:extLst>
          </p:cNvPr>
          <p:cNvSpPr txBox="1"/>
          <p:nvPr userDrawn="1"/>
        </p:nvSpPr>
        <p:spPr>
          <a:xfrm>
            <a:off x="0" y="642345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0AD4A7A4-4F9F-4693-AA40-0015A50128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212821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7A5BA-5C95-480B-8A05-70A98CCFDAC6}"/>
              </a:ext>
            </a:extLst>
          </p:cNvPr>
          <p:cNvSpPr/>
          <p:nvPr userDrawn="1"/>
        </p:nvSpPr>
        <p:spPr>
          <a:xfrm>
            <a:off x="248856" y="6518193"/>
            <a:ext cx="250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AE5820-6105-4954-9EA9-142615E718D7}"/>
              </a:ext>
            </a:extLst>
          </p:cNvPr>
          <p:cNvSpPr txBox="1"/>
          <p:nvPr/>
        </p:nvSpPr>
        <p:spPr>
          <a:xfrm>
            <a:off x="1073890" y="2319310"/>
            <a:ext cx="10196623" cy="14765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Agricultural Data Localization for Standardization &amp; Interoperability</a:t>
            </a:r>
          </a:p>
          <a:p>
            <a:pPr algn="ctr"/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ACD8-BF03-C7EC-FE06-8E94FB25894B}"/>
              </a:ext>
            </a:extLst>
          </p:cNvPr>
          <p:cNvSpPr txBox="1"/>
          <p:nvPr/>
        </p:nvSpPr>
        <p:spPr>
          <a:xfrm>
            <a:off x="3429000" y="4126498"/>
            <a:ext cx="5400675" cy="114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Presenter: Anastasia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Wahome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Organization: RCMRD/SERVIR E&amp;SA</a:t>
            </a: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875563-CA1D-AFB5-28D7-4E86250E3104}"/>
              </a:ext>
            </a:extLst>
          </p:cNvPr>
          <p:cNvSpPr txBox="1"/>
          <p:nvPr/>
        </p:nvSpPr>
        <p:spPr>
          <a:xfrm>
            <a:off x="1233376" y="126599"/>
            <a:ext cx="1082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Outcomes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ED4FD-8A8E-4E56-AFE1-8B8FC81BA701}"/>
              </a:ext>
            </a:extLst>
          </p:cNvPr>
          <p:cNvSpPr/>
          <p:nvPr/>
        </p:nvSpPr>
        <p:spPr>
          <a:xfrm>
            <a:off x="771525" y="1285876"/>
            <a:ext cx="5324475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Increased efficiency in the </a:t>
            </a:r>
            <a:r>
              <a:rPr lang="en-GB" sz="1900" b="1" i="1" dirty="0">
                <a:solidFill>
                  <a:srgbClr val="BD582C"/>
                </a:solidFill>
                <a:latin typeface="Calibri" panose="020F0502020204030204" pitchFamily="34" charset="0"/>
              </a:rPr>
              <a:t>data collection/MIS 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systems </a:t>
            </a:r>
          </a:p>
          <a:p>
            <a:pPr marL="7429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Data will be more readily linked to EO derived outputs</a:t>
            </a:r>
          </a:p>
          <a:p>
            <a:pPr marL="742950" lvl="1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Data will be more </a:t>
            </a:r>
            <a:r>
              <a:rPr lang="en-GB" sz="1900" dirty="0">
                <a:solidFill>
                  <a:srgbClr val="BD582C"/>
                </a:solidFill>
                <a:latin typeface="Calibri" panose="020F0502020204030204" pitchFamily="34" charset="0"/>
              </a:rPr>
              <a:t>inter-operable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 &amp; </a:t>
            </a:r>
            <a:r>
              <a:rPr lang="en-GB" sz="1900" dirty="0">
                <a:solidFill>
                  <a:srgbClr val="BD582C"/>
                </a:solidFill>
                <a:latin typeface="Calibri" panose="020F0502020204030204" pitchFamily="34" charset="0"/>
              </a:rPr>
              <a:t>available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 for decision making.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Improved decision specific support outputs that go beyond </a:t>
            </a:r>
            <a:r>
              <a:rPr lang="en-GB" sz="1900" dirty="0">
                <a:solidFill>
                  <a:srgbClr val="BD582C"/>
                </a:solidFill>
                <a:latin typeface="Calibri" panose="020F0502020204030204" pitchFamily="34" charset="0"/>
              </a:rPr>
              <a:t>Application Ready Data (ARD) 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(EO data dissemination Portals)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Increased collaboration on </a:t>
            </a:r>
            <a:r>
              <a:rPr lang="en-GB" sz="1900" dirty="0">
                <a:solidFill>
                  <a:srgbClr val="BD582C"/>
                </a:solidFill>
                <a:latin typeface="Calibri" panose="020F0502020204030204" pitchFamily="34" charset="0"/>
              </a:rPr>
              <a:t>standards for data collection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, documentation, &amp; sharing to improve interoperability of data systems in the region</a:t>
            </a:r>
            <a:endParaRPr lang="en-GB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b="1" i="1" dirty="0">
                <a:solidFill>
                  <a:srgbClr val="000000"/>
                </a:solidFill>
                <a:latin typeface="Calibri" panose="020F0502020204030204" pitchFamily="34" charset="0"/>
              </a:rPr>
              <a:t>Document, Learn, Share best practices and innovations for overcoming existing challenges </a:t>
            </a:r>
            <a:endParaRPr lang="en-GB" sz="19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3243E-8D2F-4D33-8D3C-9CCD9D3F1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7080" b="17826"/>
          <a:stretch/>
        </p:blipFill>
        <p:spPr>
          <a:xfrm>
            <a:off x="7643812" y="1599095"/>
            <a:ext cx="3243263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8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A799A-15BA-AC0F-1C08-2953B10E4AA1}"/>
              </a:ext>
            </a:extLst>
          </p:cNvPr>
          <p:cNvSpPr txBox="1"/>
          <p:nvPr/>
        </p:nvSpPr>
        <p:spPr>
          <a:xfrm>
            <a:off x="2623276" y="291521"/>
            <a:ext cx="837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Collaborators, Stakeholders and Users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3BB4F5-8EF6-4D23-BDDA-734B4B4DA76A}"/>
              </a:ext>
            </a:extLst>
          </p:cNvPr>
          <p:cNvSpPr/>
          <p:nvPr/>
        </p:nvSpPr>
        <p:spPr>
          <a:xfrm>
            <a:off x="712334" y="1782366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en-GB" dirty="0">
                <a:solidFill>
                  <a:srgbClr val="000000"/>
                </a:solidFill>
                <a:latin typeface="Roboto"/>
              </a:rPr>
              <a:t>Regional and National Food Security institutions and government agencies</a:t>
            </a:r>
            <a:endParaRPr lang="en-US" dirty="0">
              <a:solidFill>
                <a:srgbClr val="000000"/>
              </a:solidFill>
              <a:latin typeface="Roboto"/>
            </a:endParaRPr>
          </a:p>
          <a:p>
            <a:pPr algn="just" fontAlgn="base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Ministries of Agriculture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Agricultural Research Institutes/Organizations</a:t>
            </a:r>
            <a:endParaRPr lang="en-US" dirty="0">
              <a:solidFill>
                <a:srgbClr val="000000"/>
              </a:solidFill>
              <a:latin typeface="Twentieth Century"/>
            </a:endParaRP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Meteorological Agencies</a:t>
            </a:r>
            <a:endParaRPr lang="en-US" dirty="0">
              <a:solidFill>
                <a:srgbClr val="000000"/>
              </a:solidFill>
              <a:latin typeface="Twentieth Century"/>
            </a:endParaRP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National Statistics Agencies</a:t>
            </a:r>
            <a:endParaRPr lang="en-US" dirty="0">
              <a:solidFill>
                <a:srgbClr val="000000"/>
              </a:solidFill>
              <a:latin typeface="Twentieth Century"/>
            </a:endParaRP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FEWSNET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East Africa Grain Council (EAGC) 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FAO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The Regional Network of Agricultural Policy Research Institutes (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ReNAPRI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)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International Institute of Tropical Agriculture (IIAT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)</a:t>
            </a:r>
            <a:endParaRPr lang="en-US" dirty="0">
              <a:solidFill>
                <a:srgbClr val="000000"/>
              </a:solidFill>
              <a:latin typeface="Twentieth Century"/>
            </a:endParaRP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World Food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(WFP) </a:t>
            </a:r>
          </a:p>
          <a:p>
            <a:pPr algn="just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CIAT</a:t>
            </a:r>
          </a:p>
        </p:txBody>
      </p:sp>
      <p:pic>
        <p:nvPicPr>
          <p:cNvPr id="1026" name="Picture 2" descr="Kenya">
            <a:extLst>
              <a:ext uri="{FF2B5EF4-FFF2-40B4-BE49-F238E27FC236}">
                <a16:creationId xmlns:a16="http://schemas.microsoft.com/office/drawing/2014/main" id="{BD7D2342-773C-45E8-B20B-1FF63111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67" y="1662107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lawi">
            <a:extLst>
              <a:ext uri="{FF2B5EF4-FFF2-40B4-BE49-F238E27FC236}">
                <a16:creationId xmlns:a16="http://schemas.microsoft.com/office/drawing/2014/main" id="{D1D4836B-B881-424F-8B58-EED821E7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42" y="3009541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wanda">
            <a:extLst>
              <a:ext uri="{FF2B5EF4-FFF2-40B4-BE49-F238E27FC236}">
                <a16:creationId xmlns:a16="http://schemas.microsoft.com/office/drawing/2014/main" id="{5E4B7C03-B239-46F4-AC3E-9C265858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42" y="4304941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nzania">
            <a:extLst>
              <a:ext uri="{FF2B5EF4-FFF2-40B4-BE49-F238E27FC236}">
                <a16:creationId xmlns:a16="http://schemas.microsoft.com/office/drawing/2014/main" id="{65F51574-3EF5-4F3B-94FE-AB0DE153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42" y="1643057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ganda">
            <a:extLst>
              <a:ext uri="{FF2B5EF4-FFF2-40B4-BE49-F238E27FC236}">
                <a16:creationId xmlns:a16="http://schemas.microsoft.com/office/drawing/2014/main" id="{5DC2CB12-CAAB-4125-8465-51E83DFE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54" y="3009541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ambia">
            <a:extLst>
              <a:ext uri="{FF2B5EF4-FFF2-40B4-BE49-F238E27FC236}">
                <a16:creationId xmlns:a16="http://schemas.microsoft.com/office/drawing/2014/main" id="{5C78D339-0687-4BE1-A506-FB7150BC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67" y="4316315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6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CADD5-C398-B4ED-0EBA-620C6FA56B00}"/>
              </a:ext>
            </a:extLst>
          </p:cNvPr>
          <p:cNvSpPr txBox="1"/>
          <p:nvPr/>
        </p:nvSpPr>
        <p:spPr>
          <a:xfrm>
            <a:off x="1910942" y="2129123"/>
            <a:ext cx="837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F8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GB" sz="4800" b="1" dirty="0">
                <a:solidFill>
                  <a:srgbClr val="0F8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4800" dirty="0">
              <a:solidFill>
                <a:srgbClr val="0F8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4EE9A-B53C-A03C-39AD-AD96330E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285"/>
            <a:ext cx="12192000" cy="968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77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3B3BC8-B61E-450E-9BD8-74BD452B70E4}"/>
              </a:ext>
            </a:extLst>
          </p:cNvPr>
          <p:cNvSpPr/>
          <p:nvPr/>
        </p:nvSpPr>
        <p:spPr>
          <a:xfrm>
            <a:off x="585788" y="1165944"/>
            <a:ext cx="8059602" cy="4154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Regional institutions in East Africa play an essential role in food security data storage, analysis, dissemination, and training. </a:t>
            </a: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COVID-19 magnified bottlenecks in local data infrastructures inhibiting early warning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and stalling countries’ journey to self-reliance. </a:t>
            </a: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Opportunity to leverage existing data, systems, networks in the agriculture landscape, e.g. between FEWSNET and SERVIR. </a:t>
            </a:r>
          </a:p>
          <a:p>
            <a:pPr marL="285750" indent="-28575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SERVIR and FEWSNET have already been developing application ready data available through visualization portals and data warehouses (FEWS Data Warehouse, EWX) – opportunity to add value by transforming existing data into specific information packages targeting specific agriculture decisions (Analysis Ready Data (ARD).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ACF52-88F6-46B8-992E-A82F3B90CB84}"/>
              </a:ext>
            </a:extLst>
          </p:cNvPr>
          <p:cNvSpPr txBox="1"/>
          <p:nvPr/>
        </p:nvSpPr>
        <p:spPr>
          <a:xfrm>
            <a:off x="4200712" y="312516"/>
            <a:ext cx="444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&amp; Objective</a:t>
            </a:r>
            <a:endParaRPr lang="en-US" sz="2800" dirty="0">
              <a:solidFill>
                <a:srgbClr val="0961A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C8B6A-CDE4-4116-99D7-239211B39302}"/>
              </a:ext>
            </a:extLst>
          </p:cNvPr>
          <p:cNvSpPr/>
          <p:nvPr/>
        </p:nvSpPr>
        <p:spPr>
          <a:xfrm>
            <a:off x="585788" y="5354877"/>
            <a:ext cx="10529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</a:pPr>
            <a:r>
              <a:rPr lang="en-US" sz="2000" b="1" dirty="0"/>
              <a:t>Overall Objective:</a:t>
            </a:r>
            <a:r>
              <a:rPr lang="en-US" sz="2000" dirty="0"/>
              <a:t> to create analysis ready data for food security &amp; early warning decision from existing data resources making, while influencing dialogues on openness in data, methods and systems. </a:t>
            </a:r>
            <a:r>
              <a:rPr lang="en-GB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4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867C1-7BD0-496B-B983-14921A10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638" y="2066926"/>
            <a:ext cx="1362074" cy="1362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F5FC8-718B-4BFE-BC5A-15EAEA937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494337"/>
            <a:ext cx="2555604" cy="3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3;p13">
            <a:extLst>
              <a:ext uri="{FF2B5EF4-FFF2-40B4-BE49-F238E27FC236}">
                <a16:creationId xmlns:a16="http://schemas.microsoft.com/office/drawing/2014/main" id="{33151877-F425-4691-981C-9B233FC1595C}"/>
              </a:ext>
            </a:extLst>
          </p:cNvPr>
          <p:cNvGrpSpPr/>
          <p:nvPr/>
        </p:nvGrpSpPr>
        <p:grpSpPr>
          <a:xfrm>
            <a:off x="291804" y="1185862"/>
            <a:ext cx="11608392" cy="5554455"/>
            <a:chOff x="241777" y="0"/>
            <a:chExt cx="11558291" cy="7205870"/>
          </a:xfrm>
        </p:grpSpPr>
        <p:sp>
          <p:nvSpPr>
            <p:cNvPr id="3" name="Google Shape;114;p13">
              <a:extLst>
                <a:ext uri="{FF2B5EF4-FFF2-40B4-BE49-F238E27FC236}">
                  <a16:creationId xmlns:a16="http://schemas.microsoft.com/office/drawing/2014/main" id="{D7E56BE4-A8E4-4EDD-863E-A5DFCC8E2A8F}"/>
                </a:ext>
              </a:extLst>
            </p:cNvPr>
            <p:cNvSpPr/>
            <p:nvPr/>
          </p:nvSpPr>
          <p:spPr>
            <a:xfrm>
              <a:off x="270676" y="0"/>
              <a:ext cx="11529392" cy="7205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15;p13">
              <a:extLst>
                <a:ext uri="{FF2B5EF4-FFF2-40B4-BE49-F238E27FC236}">
                  <a16:creationId xmlns:a16="http://schemas.microsoft.com/office/drawing/2014/main" id="{45F12B76-B97C-4912-9E65-D6B9FF44057C}"/>
                </a:ext>
              </a:extLst>
            </p:cNvPr>
            <p:cNvSpPr/>
            <p:nvPr/>
          </p:nvSpPr>
          <p:spPr>
            <a:xfrm>
              <a:off x="1367006" y="5358284"/>
              <a:ext cx="265176" cy="265176"/>
            </a:xfrm>
            <a:prstGeom prst="ellipse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6;p13">
              <a:extLst>
                <a:ext uri="{FF2B5EF4-FFF2-40B4-BE49-F238E27FC236}">
                  <a16:creationId xmlns:a16="http://schemas.microsoft.com/office/drawing/2014/main" id="{B6C537D9-6F6B-463B-AA38-AF582631FCB7}"/>
                </a:ext>
              </a:extLst>
            </p:cNvPr>
            <p:cNvSpPr/>
            <p:nvPr/>
          </p:nvSpPr>
          <p:spPr>
            <a:xfrm>
              <a:off x="1552343" y="5631751"/>
              <a:ext cx="2637630" cy="898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7;p13">
              <a:extLst>
                <a:ext uri="{FF2B5EF4-FFF2-40B4-BE49-F238E27FC236}">
                  <a16:creationId xmlns:a16="http://schemas.microsoft.com/office/drawing/2014/main" id="{778FF5C4-118E-4E55-93DB-D98C763292C4}"/>
                </a:ext>
              </a:extLst>
            </p:cNvPr>
            <p:cNvSpPr txBox="1"/>
            <p:nvPr/>
          </p:nvSpPr>
          <p:spPr>
            <a:xfrm>
              <a:off x="241777" y="4078201"/>
              <a:ext cx="2340567" cy="1209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275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Consultations, mapping actors, identify needs &amp; priorities </a:t>
              </a:r>
              <a:endParaRPr sz="20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8;p13">
              <a:extLst>
                <a:ext uri="{FF2B5EF4-FFF2-40B4-BE49-F238E27FC236}">
                  <a16:creationId xmlns:a16="http://schemas.microsoft.com/office/drawing/2014/main" id="{33B8EA48-43BE-424B-AFB0-B7D3E3E4FFD5}"/>
                </a:ext>
              </a:extLst>
            </p:cNvPr>
            <p:cNvSpPr/>
            <p:nvPr/>
          </p:nvSpPr>
          <p:spPr>
            <a:xfrm>
              <a:off x="2802415" y="3979081"/>
              <a:ext cx="415058" cy="415058"/>
            </a:xfrm>
            <a:prstGeom prst="ellipse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9;p13">
              <a:extLst>
                <a:ext uri="{FF2B5EF4-FFF2-40B4-BE49-F238E27FC236}">
                  <a16:creationId xmlns:a16="http://schemas.microsoft.com/office/drawing/2014/main" id="{C5172D70-52BF-423C-9A67-6DF64ECC42CE}"/>
                </a:ext>
              </a:extLst>
            </p:cNvPr>
            <p:cNvSpPr/>
            <p:nvPr/>
          </p:nvSpPr>
          <p:spPr>
            <a:xfrm>
              <a:off x="3424701" y="4232714"/>
              <a:ext cx="3369728" cy="2261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0;p13">
              <a:extLst>
                <a:ext uri="{FF2B5EF4-FFF2-40B4-BE49-F238E27FC236}">
                  <a16:creationId xmlns:a16="http://schemas.microsoft.com/office/drawing/2014/main" id="{35E83ADF-3C6D-408A-AD17-8A35A3570B4C}"/>
                </a:ext>
              </a:extLst>
            </p:cNvPr>
            <p:cNvSpPr txBox="1"/>
            <p:nvPr/>
          </p:nvSpPr>
          <p:spPr>
            <a:xfrm>
              <a:off x="2728511" y="4609879"/>
              <a:ext cx="2590956" cy="171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3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Collaborations for development. Country specific recommendations 4 data standards &amp; interoperability</a:t>
              </a:r>
              <a:endParaRPr sz="20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1;p13">
              <a:extLst>
                <a:ext uri="{FF2B5EF4-FFF2-40B4-BE49-F238E27FC236}">
                  <a16:creationId xmlns:a16="http://schemas.microsoft.com/office/drawing/2014/main" id="{AB15D012-3A47-478B-BA4C-DAE5A367D80E}"/>
                </a:ext>
              </a:extLst>
            </p:cNvPr>
            <p:cNvSpPr/>
            <p:nvPr/>
          </p:nvSpPr>
          <p:spPr>
            <a:xfrm>
              <a:off x="4647118" y="2879465"/>
              <a:ext cx="553410" cy="5534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2;p13">
              <a:extLst>
                <a:ext uri="{FF2B5EF4-FFF2-40B4-BE49-F238E27FC236}">
                  <a16:creationId xmlns:a16="http://schemas.microsoft.com/office/drawing/2014/main" id="{99F6EAB8-6B69-4D50-8260-7B80757F4F11}"/>
                </a:ext>
              </a:extLst>
            </p:cNvPr>
            <p:cNvSpPr/>
            <p:nvPr/>
          </p:nvSpPr>
          <p:spPr>
            <a:xfrm>
              <a:off x="4991268" y="3156171"/>
              <a:ext cx="2522544" cy="4049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3;p13">
              <a:extLst>
                <a:ext uri="{FF2B5EF4-FFF2-40B4-BE49-F238E27FC236}">
                  <a16:creationId xmlns:a16="http://schemas.microsoft.com/office/drawing/2014/main" id="{EAD3DCF7-5F3D-4056-A03B-A2099B8C07BE}"/>
                </a:ext>
              </a:extLst>
            </p:cNvPr>
            <p:cNvSpPr txBox="1"/>
            <p:nvPr/>
          </p:nvSpPr>
          <p:spPr>
            <a:xfrm>
              <a:off x="5848406" y="3156050"/>
              <a:ext cx="2818380" cy="1238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3175" tIns="0" rIns="0" bIns="0" anchor="t" anchorCtr="0">
              <a:noAutofit/>
            </a:bodyPr>
            <a:lstStyle/>
            <a:p>
              <a: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Dialogues &amp; high level communications on country actions</a:t>
              </a:r>
              <a:endParaRPr sz="20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4;p13">
              <a:extLst>
                <a:ext uri="{FF2B5EF4-FFF2-40B4-BE49-F238E27FC236}">
                  <a16:creationId xmlns:a16="http://schemas.microsoft.com/office/drawing/2014/main" id="{4C841784-2939-4FB6-9D99-9E0DA955E8C1}"/>
                </a:ext>
              </a:extLst>
            </p:cNvPr>
            <p:cNvSpPr/>
            <p:nvPr/>
          </p:nvSpPr>
          <p:spPr>
            <a:xfrm>
              <a:off x="6791585" y="2020525"/>
              <a:ext cx="714822" cy="71482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5;p13">
              <a:extLst>
                <a:ext uri="{FF2B5EF4-FFF2-40B4-BE49-F238E27FC236}">
                  <a16:creationId xmlns:a16="http://schemas.microsoft.com/office/drawing/2014/main" id="{72A045F6-8D7B-4EC2-A337-CE663CCD43D3}"/>
                </a:ext>
              </a:extLst>
            </p:cNvPr>
            <p:cNvSpPr/>
            <p:nvPr/>
          </p:nvSpPr>
          <p:spPr>
            <a:xfrm>
              <a:off x="7148996" y="2377937"/>
              <a:ext cx="2305878" cy="4827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6;p13">
              <a:extLst>
                <a:ext uri="{FF2B5EF4-FFF2-40B4-BE49-F238E27FC236}">
                  <a16:creationId xmlns:a16="http://schemas.microsoft.com/office/drawing/2014/main" id="{367E03C2-4886-4946-A12E-97D45ED7E7B2}"/>
                </a:ext>
              </a:extLst>
            </p:cNvPr>
            <p:cNvSpPr txBox="1"/>
            <p:nvPr/>
          </p:nvSpPr>
          <p:spPr>
            <a:xfrm>
              <a:off x="1778020" y="1294262"/>
              <a:ext cx="3293362" cy="1860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1600" tIns="0" rIns="0" bIns="0" anchor="t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724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Capacity development on Data collection &amp; management</a:t>
              </a:r>
            </a:p>
            <a:p>
              <a:pPr marL="342900" indent="-342900">
                <a:lnSpc>
                  <a:spcPct val="90000"/>
                </a:lnSpc>
                <a:spcBef>
                  <a:spcPts val="724"/>
                </a:spcBef>
                <a:buFont typeface="Arial" panose="020B0604020202020204" pitchFamily="34" charset="0"/>
                <a:buChar char="•"/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ARD+ outputs</a:t>
              </a:r>
              <a:endParaRPr lang="en-US" sz="186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24"/>
                </a:spcBef>
                <a:spcAft>
                  <a:spcPts val="0"/>
                </a:spcAft>
                <a:buNone/>
              </a:pPr>
              <a:endParaRPr sz="20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;p13">
              <a:extLst>
                <a:ext uri="{FF2B5EF4-FFF2-40B4-BE49-F238E27FC236}">
                  <a16:creationId xmlns:a16="http://schemas.microsoft.com/office/drawing/2014/main" id="{2B0BE482-F58D-4071-85DA-760DC5E78AD3}"/>
                </a:ext>
              </a:extLst>
            </p:cNvPr>
            <p:cNvSpPr/>
            <p:nvPr/>
          </p:nvSpPr>
          <p:spPr>
            <a:xfrm>
              <a:off x="8999463" y="1446938"/>
              <a:ext cx="910821" cy="91082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8;p13">
              <a:extLst>
                <a:ext uri="{FF2B5EF4-FFF2-40B4-BE49-F238E27FC236}">
                  <a16:creationId xmlns:a16="http://schemas.microsoft.com/office/drawing/2014/main" id="{99D3ECFF-D09D-404C-92D8-F7DF18F45484}"/>
                </a:ext>
              </a:extLst>
            </p:cNvPr>
            <p:cNvSpPr/>
            <p:nvPr/>
          </p:nvSpPr>
          <p:spPr>
            <a:xfrm>
              <a:off x="9454874" y="1902349"/>
              <a:ext cx="2305878" cy="5303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9;p13">
              <a:extLst>
                <a:ext uri="{FF2B5EF4-FFF2-40B4-BE49-F238E27FC236}">
                  <a16:creationId xmlns:a16="http://schemas.microsoft.com/office/drawing/2014/main" id="{E453BF09-A121-4690-929F-3BE200FA4AB0}"/>
                </a:ext>
              </a:extLst>
            </p:cNvPr>
            <p:cNvSpPr txBox="1"/>
            <p:nvPr/>
          </p:nvSpPr>
          <p:spPr>
            <a:xfrm>
              <a:off x="8514632" y="2394248"/>
              <a:ext cx="2895816" cy="289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9025" tIns="0" rIns="0" bIns="0" anchor="t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Learning, documenting successes and lessons</a:t>
              </a:r>
              <a:endParaRPr sz="186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724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68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Transitioning progress to countries &amp; enabling partners</a:t>
              </a:r>
              <a:endParaRPr sz="20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94B2C-EE08-49D5-B450-F6F61821C5D0}"/>
              </a:ext>
            </a:extLst>
          </p:cNvPr>
          <p:cNvSpPr/>
          <p:nvPr/>
        </p:nvSpPr>
        <p:spPr>
          <a:xfrm>
            <a:off x="3689820" y="182024"/>
            <a:ext cx="5397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Plan/Activities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17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4">
            <a:extLst>
              <a:ext uri="{FF2B5EF4-FFF2-40B4-BE49-F238E27FC236}">
                <a16:creationId xmlns:a16="http://schemas.microsoft.com/office/drawing/2014/main" id="{3EE85CF3-4828-498E-8C73-B991DB7976C4}"/>
              </a:ext>
            </a:extLst>
          </p:cNvPr>
          <p:cNvSpPr txBox="1">
            <a:spLocks/>
          </p:cNvSpPr>
          <p:nvPr/>
        </p:nvSpPr>
        <p:spPr>
          <a:xfrm>
            <a:off x="165219" y="1400174"/>
            <a:ext cx="5283081" cy="511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25" tIns="47250" rIns="94525" bIns="4725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372" indent="-236372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2400" i="1" dirty="0"/>
              <a:t>Stakeholder mapping</a:t>
            </a:r>
            <a:endParaRPr lang="en-GB" sz="2400" dirty="0"/>
          </a:p>
          <a:p>
            <a:pPr marL="236372" indent="-236372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2400" i="1" dirty="0"/>
              <a:t>Identify needs and priorities</a:t>
            </a:r>
            <a:endParaRPr lang="en-GB" sz="2400" dirty="0"/>
          </a:p>
          <a:p>
            <a:pPr marL="709117" lvl="1" indent="-236372">
              <a:spcBef>
                <a:spcPts val="517"/>
              </a:spcBef>
              <a:buClr>
                <a:schemeClr val="dk1"/>
              </a:buClr>
              <a:buSzPts val="2000"/>
            </a:pPr>
            <a:r>
              <a:rPr lang="en-GB" i="1" dirty="0"/>
              <a:t>Strengthening the use of data standards to improve quality of Ag data</a:t>
            </a:r>
            <a:endParaRPr lang="en-GB" dirty="0"/>
          </a:p>
          <a:p>
            <a:pPr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400" dirty="0"/>
              <a:t>Collaborations with data collectors, data providers, enabling institutions, policy actors </a:t>
            </a:r>
          </a:p>
          <a:p>
            <a:pPr marL="236372" indent="-236372"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400" dirty="0"/>
              <a:t>Work with organizations developing standards for ag data management</a:t>
            </a:r>
          </a:p>
          <a:p>
            <a:pPr marL="693572" lvl="1" indent="-236372"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000" dirty="0"/>
              <a:t> to identify minimum data requirements</a:t>
            </a:r>
          </a:p>
          <a:p>
            <a:pPr marL="693572" lvl="1" indent="-236372"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000" dirty="0"/>
              <a:t>Standards for ensuring interoperability, openness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220110-696E-4EFC-88F2-0C007EA9CA77}"/>
              </a:ext>
            </a:extLst>
          </p:cNvPr>
          <p:cNvSpPr/>
          <p:nvPr/>
        </p:nvSpPr>
        <p:spPr>
          <a:xfrm>
            <a:off x="3689820" y="182024"/>
            <a:ext cx="5119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Stakeholders’ Consultations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DEBA3-2EAC-4005-B9DB-30B826F0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3" r="12390"/>
          <a:stretch/>
        </p:blipFill>
        <p:spPr>
          <a:xfrm>
            <a:off x="8539163" y="1243013"/>
            <a:ext cx="3333750" cy="1985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A7961-B324-4833-B1B2-F765774D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2736057"/>
            <a:ext cx="4333875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039460-3D08-4A8F-8C90-2532FDCE4161}"/>
              </a:ext>
            </a:extLst>
          </p:cNvPr>
          <p:cNvSpPr/>
          <p:nvPr/>
        </p:nvSpPr>
        <p:spPr>
          <a:xfrm>
            <a:off x="366855" y="1251408"/>
            <a:ext cx="95718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724"/>
              </a:spcBef>
            </a:pPr>
            <a:r>
              <a:rPr lang="en-US" dirty="0">
                <a:latin typeface="Roboto"/>
                <a:ea typeface="Roboto"/>
                <a:cs typeface="Roboto"/>
              </a:rPr>
              <a:t>Aimed at strengthening the quality of agricultural data collection and management practices.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CF9710-7877-4778-B818-5B20BB6FA528}"/>
              </a:ext>
            </a:extLst>
          </p:cNvPr>
          <p:cNvSpPr/>
          <p:nvPr/>
        </p:nvSpPr>
        <p:spPr>
          <a:xfrm>
            <a:off x="366855" y="1871663"/>
            <a:ext cx="55271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Be able to apply data quality standards during data collection, storage and publishing</a:t>
            </a:r>
            <a:endParaRPr lang="en-US" sz="2200" dirty="0">
              <a:latin typeface="Roboto"/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Improve openness and data interoperability by providing awareness and sensitization on data standards, metadata, openness and interoperability.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Targeted technical data officers, data managers and GIS officers involved in agricultural data collection and management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Methodology - interactive presentations and tutorials including practical sessions.</a:t>
            </a:r>
            <a:endParaRPr lang="en-US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5EFFB-3B01-4F43-BEF8-D605601D5B94}"/>
              </a:ext>
            </a:extLst>
          </p:cNvPr>
          <p:cNvSpPr/>
          <p:nvPr/>
        </p:nvSpPr>
        <p:spPr>
          <a:xfrm>
            <a:off x="2846857" y="219588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</p:txBody>
      </p:sp>
      <p:grpSp>
        <p:nvGrpSpPr>
          <p:cNvPr id="6" name="Google Shape;186;p18">
            <a:extLst>
              <a:ext uri="{FF2B5EF4-FFF2-40B4-BE49-F238E27FC236}">
                <a16:creationId xmlns:a16="http://schemas.microsoft.com/office/drawing/2014/main" id="{D516970C-1DCD-4D12-BE34-474E1974BF67}"/>
              </a:ext>
            </a:extLst>
          </p:cNvPr>
          <p:cNvGrpSpPr/>
          <p:nvPr/>
        </p:nvGrpSpPr>
        <p:grpSpPr>
          <a:xfrm>
            <a:off x="6095999" y="1871663"/>
            <a:ext cx="5376863" cy="4057650"/>
            <a:chOff x="1738312" y="154178"/>
            <a:chExt cx="4953713" cy="5110310"/>
          </a:xfrm>
        </p:grpSpPr>
        <p:sp>
          <p:nvSpPr>
            <p:cNvPr id="7" name="Google Shape;187;p18">
              <a:extLst>
                <a:ext uri="{FF2B5EF4-FFF2-40B4-BE49-F238E27FC236}">
                  <a16:creationId xmlns:a16="http://schemas.microsoft.com/office/drawing/2014/main" id="{939A2E2F-FC8E-482A-87E2-756892C2CCD9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8;p18">
              <a:extLst>
                <a:ext uri="{FF2B5EF4-FFF2-40B4-BE49-F238E27FC236}">
                  <a16:creationId xmlns:a16="http://schemas.microsoft.com/office/drawing/2014/main" id="{17EA8443-7E4E-449B-B00F-264559F26A89}"/>
                </a:ext>
              </a:extLst>
            </p:cNvPr>
            <p:cNvSpPr txBox="1"/>
            <p:nvPr/>
          </p:nvSpPr>
          <p:spPr>
            <a:xfrm>
              <a:off x="2169202" y="414654"/>
              <a:ext cx="4465319" cy="139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7250" tIns="78775" rIns="78775" bIns="78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Real-time data collection, storage and access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9;p18">
              <a:extLst>
                <a:ext uri="{FF2B5EF4-FFF2-40B4-BE49-F238E27FC236}">
                  <a16:creationId xmlns:a16="http://schemas.microsoft.com/office/drawing/2014/main" id="{672667B3-5EC1-4C4C-8636-F48CECD0543A}"/>
                </a:ext>
              </a:extLst>
            </p:cNvPr>
            <p:cNvSpPr/>
            <p:nvPr/>
          </p:nvSpPr>
          <p:spPr>
            <a:xfrm>
              <a:off x="1738312" y="154178"/>
              <a:ext cx="976788" cy="1465183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32995" r="-32995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90;p18">
              <a:extLst>
                <a:ext uri="{FF2B5EF4-FFF2-40B4-BE49-F238E27FC236}">
                  <a16:creationId xmlns:a16="http://schemas.microsoft.com/office/drawing/2014/main" id="{FB9A58A5-9DE1-47DB-BB74-CE80B2A93A77}"/>
                </a:ext>
              </a:extLst>
            </p:cNvPr>
            <p:cNvSpPr/>
            <p:nvPr/>
          </p:nvSpPr>
          <p:spPr>
            <a:xfrm>
              <a:off x="1924367" y="2112407"/>
              <a:ext cx="4465319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1;p18">
              <a:extLst>
                <a:ext uri="{FF2B5EF4-FFF2-40B4-BE49-F238E27FC236}">
                  <a16:creationId xmlns:a16="http://schemas.microsoft.com/office/drawing/2014/main" id="{54000BAB-9988-46EF-ABEA-3F54CD483A50}"/>
                </a:ext>
              </a:extLst>
            </p:cNvPr>
            <p:cNvSpPr txBox="1"/>
            <p:nvPr/>
          </p:nvSpPr>
          <p:spPr>
            <a:xfrm>
              <a:off x="2226706" y="1971277"/>
              <a:ext cx="4465319" cy="1395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7250" tIns="78775" rIns="78775" bIns="78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 Data Access &amp;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Standards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2;p18">
              <a:extLst>
                <a:ext uri="{FF2B5EF4-FFF2-40B4-BE49-F238E27FC236}">
                  <a16:creationId xmlns:a16="http://schemas.microsoft.com/office/drawing/2014/main" id="{773DFE00-C76E-4720-8F8C-68594126A1FB}"/>
                </a:ext>
              </a:extLst>
            </p:cNvPr>
            <p:cNvSpPr/>
            <p:nvPr/>
          </p:nvSpPr>
          <p:spPr>
            <a:xfrm>
              <a:off x="1738312" y="1910847"/>
              <a:ext cx="976788" cy="1465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9998" b="-9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3;p18">
              <a:extLst>
                <a:ext uri="{FF2B5EF4-FFF2-40B4-BE49-F238E27FC236}">
                  <a16:creationId xmlns:a16="http://schemas.microsoft.com/office/drawing/2014/main" id="{66251A57-C618-4F8C-B04B-980698BE3182}"/>
                </a:ext>
              </a:extLst>
            </p:cNvPr>
            <p:cNvSpPr/>
            <p:nvPr/>
          </p:nvSpPr>
          <p:spPr>
            <a:xfrm>
              <a:off x="1924367" y="3869076"/>
              <a:ext cx="4465319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94;p18">
              <a:extLst>
                <a:ext uri="{FF2B5EF4-FFF2-40B4-BE49-F238E27FC236}">
                  <a16:creationId xmlns:a16="http://schemas.microsoft.com/office/drawing/2014/main" id="{055E0F7C-EF4F-4EE0-82AD-E42E27CE857D}"/>
                </a:ext>
              </a:extLst>
            </p:cNvPr>
            <p:cNvSpPr txBox="1"/>
            <p:nvPr/>
          </p:nvSpPr>
          <p:spPr>
            <a:xfrm>
              <a:off x="2226706" y="3869076"/>
              <a:ext cx="4465319" cy="139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7250" tIns="78775" rIns="78775" bIns="78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Metadata and metadata publishing tools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95;p18">
              <a:extLst>
                <a:ext uri="{FF2B5EF4-FFF2-40B4-BE49-F238E27FC236}">
                  <a16:creationId xmlns:a16="http://schemas.microsoft.com/office/drawing/2014/main" id="{5E93F4E9-44E3-4D90-AA77-57E1D25B1D11}"/>
                </a:ext>
              </a:extLst>
            </p:cNvPr>
            <p:cNvSpPr/>
            <p:nvPr/>
          </p:nvSpPr>
          <p:spPr>
            <a:xfrm>
              <a:off x="1738312" y="3667516"/>
              <a:ext cx="976788" cy="14651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6" r="-62992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46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16">
            <a:extLst>
              <a:ext uri="{FF2B5EF4-FFF2-40B4-BE49-F238E27FC236}">
                <a16:creationId xmlns:a16="http://schemas.microsoft.com/office/drawing/2014/main" id="{5F4BFB72-E454-4DBB-8AF2-4B75338BAC1F}"/>
              </a:ext>
            </a:extLst>
          </p:cNvPr>
          <p:cNvSpPr txBox="1">
            <a:spLocks/>
          </p:cNvSpPr>
          <p:nvPr/>
        </p:nvSpPr>
        <p:spPr>
          <a:xfrm>
            <a:off x="133351" y="1514476"/>
            <a:ext cx="5267324" cy="46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25" tIns="47250" rIns="94525" bIns="4725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372" indent="-236372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2400" dirty="0"/>
              <a:t>Communicate to High Level Actors and Key policy stakeholders on agreed country recommendations and actions for strengthening agricultural data management </a:t>
            </a:r>
          </a:p>
          <a:p>
            <a:pPr marL="236372" indent="-236372"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400" dirty="0"/>
              <a:t>Support for implementing identified country actions </a:t>
            </a:r>
          </a:p>
          <a:p>
            <a:pPr marL="236372" indent="-236372">
              <a:spcBef>
                <a:spcPts val="1034"/>
              </a:spcBef>
              <a:buClr>
                <a:schemeClr val="dk1"/>
              </a:buClr>
              <a:buSzPts val="2000"/>
            </a:pPr>
            <a:r>
              <a:rPr lang="en-GB" sz="2400" dirty="0"/>
              <a:t>Engage on sustainability mechanisms and collaborations for sustaining the country actions, incl. alignment with existing funds/projects/organizations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11524-1802-41E3-BD78-C6802AD1ACB5}"/>
              </a:ext>
            </a:extLst>
          </p:cNvPr>
          <p:cNvSpPr/>
          <p:nvPr/>
        </p:nvSpPr>
        <p:spPr>
          <a:xfrm>
            <a:off x="3689820" y="182024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Dialogues &amp; High-level Communications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10A62-5DF4-4D91-9B58-7FD043877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5"/>
          <a:stretch/>
        </p:blipFill>
        <p:spPr>
          <a:xfrm>
            <a:off x="5713361" y="1395505"/>
            <a:ext cx="6345288" cy="209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0FAFF-C107-4182-A7EE-45D7953D1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7392"/>
          <a:stretch/>
        </p:blipFill>
        <p:spPr>
          <a:xfrm>
            <a:off x="5727486" y="3693092"/>
            <a:ext cx="6338226" cy="27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DEC9A97-5217-4C8F-8C0F-B680F8096198}"/>
              </a:ext>
            </a:extLst>
          </p:cNvPr>
          <p:cNvSpPr/>
          <p:nvPr/>
        </p:nvSpPr>
        <p:spPr>
          <a:xfrm>
            <a:off x="526254" y="1187329"/>
            <a:ext cx="11139489" cy="5353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Increase: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Awareness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Resources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Collaborations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3FDC13-B7E4-4F9A-8B1B-B4BA2BF40B6B}"/>
              </a:ext>
            </a:extLst>
          </p:cNvPr>
          <p:cNvSpPr/>
          <p:nvPr/>
        </p:nvSpPr>
        <p:spPr>
          <a:xfrm>
            <a:off x="4345359" y="287655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Exchange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DDDC7B-FD45-4BF7-9262-AAB6B0FE41DE}"/>
              </a:ext>
            </a:extLst>
          </p:cNvPr>
          <p:cNvSpPr/>
          <p:nvPr/>
        </p:nvSpPr>
        <p:spPr>
          <a:xfrm>
            <a:off x="4738687" y="1333895"/>
            <a:ext cx="2714625" cy="197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Pathways to success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Innovations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Sustainability options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78CC2D-E0E0-47C1-8CBE-3805DE422AE3}"/>
              </a:ext>
            </a:extLst>
          </p:cNvPr>
          <p:cNvSpPr/>
          <p:nvPr/>
        </p:nvSpPr>
        <p:spPr>
          <a:xfrm>
            <a:off x="1157287" y="2992635"/>
            <a:ext cx="2714625" cy="1743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DEMONSTRATE: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Connections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Progress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Value for investments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35AC3A-B8B2-43F4-A082-C067621A1CC9}"/>
              </a:ext>
            </a:extLst>
          </p:cNvPr>
          <p:cNvSpPr/>
          <p:nvPr/>
        </p:nvSpPr>
        <p:spPr>
          <a:xfrm>
            <a:off x="7968316" y="2804318"/>
            <a:ext cx="3182422" cy="2119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ENGAGE: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Review guidelines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Develop country specific recommendations &amp; Actions</a:t>
            </a:r>
          </a:p>
        </p:txBody>
      </p:sp>
    </p:spTree>
    <p:extLst>
      <p:ext uri="{BB962C8B-B14F-4D97-AF65-F5344CB8AC3E}">
        <p14:creationId xmlns:p14="http://schemas.microsoft.com/office/powerpoint/2010/main" val="202275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332C0-D0F3-B442-9094-C58A4AC81CBD}"/>
              </a:ext>
            </a:extLst>
          </p:cNvPr>
          <p:cNvSpPr txBox="1"/>
          <p:nvPr/>
        </p:nvSpPr>
        <p:spPr>
          <a:xfrm>
            <a:off x="3378188" y="1851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</p:txBody>
      </p:sp>
      <p:grpSp>
        <p:nvGrpSpPr>
          <p:cNvPr id="4" name="Google Shape;158;p17">
            <a:extLst>
              <a:ext uri="{FF2B5EF4-FFF2-40B4-BE49-F238E27FC236}">
                <a16:creationId xmlns:a16="http://schemas.microsoft.com/office/drawing/2014/main" id="{613422AA-9A34-4E13-BCF3-B88BBF765F1A}"/>
              </a:ext>
            </a:extLst>
          </p:cNvPr>
          <p:cNvGrpSpPr/>
          <p:nvPr/>
        </p:nvGrpSpPr>
        <p:grpSpPr>
          <a:xfrm>
            <a:off x="3233931" y="1171571"/>
            <a:ext cx="5724138" cy="5186367"/>
            <a:chOff x="1257988" y="3169"/>
            <a:chExt cx="5612022" cy="5412328"/>
          </a:xfrm>
        </p:grpSpPr>
        <p:sp>
          <p:nvSpPr>
            <p:cNvPr id="5" name="Google Shape;159;p17">
              <a:extLst>
                <a:ext uri="{FF2B5EF4-FFF2-40B4-BE49-F238E27FC236}">
                  <a16:creationId xmlns:a16="http://schemas.microsoft.com/office/drawing/2014/main" id="{6818233E-D017-4D61-9B5F-341E842B77EA}"/>
                </a:ext>
              </a:extLst>
            </p:cNvPr>
            <p:cNvSpPr/>
            <p:nvPr/>
          </p:nvSpPr>
          <p:spPr>
            <a:xfrm>
              <a:off x="3298031" y="2148196"/>
              <a:ext cx="1531937" cy="15319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60;p17">
              <a:extLst>
                <a:ext uri="{FF2B5EF4-FFF2-40B4-BE49-F238E27FC236}">
                  <a16:creationId xmlns:a16="http://schemas.microsoft.com/office/drawing/2014/main" id="{A059E499-197A-48A1-BE0D-F207A69FA3C4}"/>
                </a:ext>
              </a:extLst>
            </p:cNvPr>
            <p:cNvSpPr txBox="1"/>
            <p:nvPr/>
          </p:nvSpPr>
          <p:spPr>
            <a:xfrm>
              <a:off x="3522378" y="2372543"/>
              <a:ext cx="1083243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550" tIns="27550" rIns="27550" bIns="27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7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endParaRPr sz="217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61;p17">
              <a:extLst>
                <a:ext uri="{FF2B5EF4-FFF2-40B4-BE49-F238E27FC236}">
                  <a16:creationId xmlns:a16="http://schemas.microsoft.com/office/drawing/2014/main" id="{9E20CB1D-08AB-4B75-9C4A-91010E2E30D6}"/>
                </a:ext>
              </a:extLst>
            </p:cNvPr>
            <p:cNvSpPr/>
            <p:nvPr/>
          </p:nvSpPr>
          <p:spPr>
            <a:xfrm rot="-5400000">
              <a:off x="3901531" y="1590418"/>
              <a:ext cx="324937" cy="520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62;p17">
              <a:extLst>
                <a:ext uri="{FF2B5EF4-FFF2-40B4-BE49-F238E27FC236}">
                  <a16:creationId xmlns:a16="http://schemas.microsoft.com/office/drawing/2014/main" id="{419D7ED2-1D64-4159-A970-ABDCA5B35F61}"/>
                </a:ext>
              </a:extLst>
            </p:cNvPr>
            <p:cNvSpPr txBox="1"/>
            <p:nvPr/>
          </p:nvSpPr>
          <p:spPr>
            <a:xfrm rot="-5400000">
              <a:off x="3950272" y="1743331"/>
              <a:ext cx="227456" cy="312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3;p17">
              <a:extLst>
                <a:ext uri="{FF2B5EF4-FFF2-40B4-BE49-F238E27FC236}">
                  <a16:creationId xmlns:a16="http://schemas.microsoft.com/office/drawing/2014/main" id="{B8924D15-65FC-490F-859B-E7CFECD66163}"/>
                </a:ext>
              </a:extLst>
            </p:cNvPr>
            <p:cNvSpPr/>
            <p:nvPr/>
          </p:nvSpPr>
          <p:spPr>
            <a:xfrm>
              <a:off x="3298031" y="3169"/>
              <a:ext cx="1531937" cy="15319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64;p17">
              <a:extLst>
                <a:ext uri="{FF2B5EF4-FFF2-40B4-BE49-F238E27FC236}">
                  <a16:creationId xmlns:a16="http://schemas.microsoft.com/office/drawing/2014/main" id="{701017F2-67D5-40AA-85CE-89FEE351271D}"/>
                </a:ext>
              </a:extLst>
            </p:cNvPr>
            <p:cNvSpPr txBox="1"/>
            <p:nvPr/>
          </p:nvSpPr>
          <p:spPr>
            <a:xfrm>
              <a:off x="3302780" y="227516"/>
              <a:ext cx="1530589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25" tIns="24925" rIns="24925" bIns="2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Guidelines for Minimum Data Requirements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65;p17">
              <a:extLst>
                <a:ext uri="{FF2B5EF4-FFF2-40B4-BE49-F238E27FC236}">
                  <a16:creationId xmlns:a16="http://schemas.microsoft.com/office/drawing/2014/main" id="{DAC0C6CD-3200-4D4C-A456-E554919F874A}"/>
                </a:ext>
              </a:extLst>
            </p:cNvPr>
            <p:cNvSpPr/>
            <p:nvPr/>
          </p:nvSpPr>
          <p:spPr>
            <a:xfrm rot="-1080000">
              <a:off x="4912806" y="2325152"/>
              <a:ext cx="324937" cy="520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3F316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66;p17">
              <a:extLst>
                <a:ext uri="{FF2B5EF4-FFF2-40B4-BE49-F238E27FC236}">
                  <a16:creationId xmlns:a16="http://schemas.microsoft.com/office/drawing/2014/main" id="{5B70263B-AB44-461A-8B5A-35A0E5ED8D79}"/>
                </a:ext>
              </a:extLst>
            </p:cNvPr>
            <p:cNvSpPr txBox="1"/>
            <p:nvPr/>
          </p:nvSpPr>
          <p:spPr>
            <a:xfrm rot="-1080000">
              <a:off x="4915192" y="2444386"/>
              <a:ext cx="227456" cy="312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67;p17">
              <a:extLst>
                <a:ext uri="{FF2B5EF4-FFF2-40B4-BE49-F238E27FC236}">
                  <a16:creationId xmlns:a16="http://schemas.microsoft.com/office/drawing/2014/main" id="{B8328B55-83CB-489E-9708-023634F23DCE}"/>
                </a:ext>
              </a:extLst>
            </p:cNvPr>
            <p:cNvSpPr/>
            <p:nvPr/>
          </p:nvSpPr>
          <p:spPr>
            <a:xfrm>
              <a:off x="5338073" y="1485346"/>
              <a:ext cx="1531937" cy="1531937"/>
            </a:xfrm>
            <a:prstGeom prst="ellipse">
              <a:avLst/>
            </a:prstGeom>
            <a:solidFill>
              <a:srgbClr val="93F316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8;p17">
              <a:extLst>
                <a:ext uri="{FF2B5EF4-FFF2-40B4-BE49-F238E27FC236}">
                  <a16:creationId xmlns:a16="http://schemas.microsoft.com/office/drawing/2014/main" id="{6C0100A6-A9F6-42CB-A260-DC6011D296E1}"/>
                </a:ext>
              </a:extLst>
            </p:cNvPr>
            <p:cNvSpPr txBox="1"/>
            <p:nvPr/>
          </p:nvSpPr>
          <p:spPr>
            <a:xfrm>
              <a:off x="5562420" y="1709693"/>
              <a:ext cx="1083243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25" tIns="24925" rIns="24925" bIns="2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5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Decision Ready outputs </a:t>
              </a:r>
              <a:endParaRPr sz="196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9;p17">
              <a:extLst>
                <a:ext uri="{FF2B5EF4-FFF2-40B4-BE49-F238E27FC236}">
                  <a16:creationId xmlns:a16="http://schemas.microsoft.com/office/drawing/2014/main" id="{DFB30F3C-EC5B-4A9E-9F68-AE68E4563194}"/>
                </a:ext>
              </a:extLst>
            </p:cNvPr>
            <p:cNvSpPr/>
            <p:nvPr/>
          </p:nvSpPr>
          <p:spPr>
            <a:xfrm rot="3240000">
              <a:off x="4526533" y="3513977"/>
              <a:ext cx="324937" cy="520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0;p17">
              <a:extLst>
                <a:ext uri="{FF2B5EF4-FFF2-40B4-BE49-F238E27FC236}">
                  <a16:creationId xmlns:a16="http://schemas.microsoft.com/office/drawing/2014/main" id="{A16933F9-5785-4535-89EB-57141F653076}"/>
                </a:ext>
              </a:extLst>
            </p:cNvPr>
            <p:cNvSpPr txBox="1"/>
            <p:nvPr/>
          </p:nvSpPr>
          <p:spPr>
            <a:xfrm rot="3240000">
              <a:off x="4546625" y="3578717"/>
              <a:ext cx="227456" cy="312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1;p17">
              <a:extLst>
                <a:ext uri="{FF2B5EF4-FFF2-40B4-BE49-F238E27FC236}">
                  <a16:creationId xmlns:a16="http://schemas.microsoft.com/office/drawing/2014/main" id="{284D4D31-5D94-4A7B-A174-DC68E3F9C8B7}"/>
                </a:ext>
              </a:extLst>
            </p:cNvPr>
            <p:cNvSpPr/>
            <p:nvPr/>
          </p:nvSpPr>
          <p:spPr>
            <a:xfrm>
              <a:off x="4558846" y="3883560"/>
              <a:ext cx="1531937" cy="1531937"/>
            </a:xfrm>
            <a:prstGeom prst="ellipse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72;p17">
              <a:extLst>
                <a:ext uri="{FF2B5EF4-FFF2-40B4-BE49-F238E27FC236}">
                  <a16:creationId xmlns:a16="http://schemas.microsoft.com/office/drawing/2014/main" id="{EF944BF0-14D3-4C68-A426-A24C75D261D4}"/>
                </a:ext>
              </a:extLst>
            </p:cNvPr>
            <p:cNvSpPr txBox="1"/>
            <p:nvPr/>
          </p:nvSpPr>
          <p:spPr>
            <a:xfrm>
              <a:off x="4605622" y="4107907"/>
              <a:ext cx="1485161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25" tIns="24925" rIns="24925" bIns="2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Guidelines for conforming to Standards </a:t>
              </a:r>
              <a:endParaRPr sz="196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73;p17">
              <a:extLst>
                <a:ext uri="{FF2B5EF4-FFF2-40B4-BE49-F238E27FC236}">
                  <a16:creationId xmlns:a16="http://schemas.microsoft.com/office/drawing/2014/main" id="{06C34B46-26CA-445F-81D2-81320AD2F32D}"/>
                </a:ext>
              </a:extLst>
            </p:cNvPr>
            <p:cNvSpPr/>
            <p:nvPr/>
          </p:nvSpPr>
          <p:spPr>
            <a:xfrm rot="7560000">
              <a:off x="3276528" y="3513977"/>
              <a:ext cx="324937" cy="520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4DEBE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74;p17">
              <a:extLst>
                <a:ext uri="{FF2B5EF4-FFF2-40B4-BE49-F238E27FC236}">
                  <a16:creationId xmlns:a16="http://schemas.microsoft.com/office/drawing/2014/main" id="{20FD874C-3B6E-4921-AFE7-DE7076DE59F6}"/>
                </a:ext>
              </a:extLst>
            </p:cNvPr>
            <p:cNvSpPr txBox="1"/>
            <p:nvPr/>
          </p:nvSpPr>
          <p:spPr>
            <a:xfrm rot="-3240000">
              <a:off x="3353917" y="3578717"/>
              <a:ext cx="227456" cy="312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5;p17">
              <a:extLst>
                <a:ext uri="{FF2B5EF4-FFF2-40B4-BE49-F238E27FC236}">
                  <a16:creationId xmlns:a16="http://schemas.microsoft.com/office/drawing/2014/main" id="{B3C7AF9E-22F5-4BF5-87E5-01F6FA5674C6}"/>
                </a:ext>
              </a:extLst>
            </p:cNvPr>
            <p:cNvSpPr/>
            <p:nvPr/>
          </p:nvSpPr>
          <p:spPr>
            <a:xfrm>
              <a:off x="2037215" y="3883560"/>
              <a:ext cx="1531937" cy="1531937"/>
            </a:xfrm>
            <a:prstGeom prst="ellipse">
              <a:avLst/>
            </a:prstGeom>
            <a:solidFill>
              <a:srgbClr val="44DEBE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6;p17">
              <a:extLst>
                <a:ext uri="{FF2B5EF4-FFF2-40B4-BE49-F238E27FC236}">
                  <a16:creationId xmlns:a16="http://schemas.microsoft.com/office/drawing/2014/main" id="{7A76277D-6609-4321-B814-07B45BCFA2EF}"/>
                </a:ext>
              </a:extLst>
            </p:cNvPr>
            <p:cNvSpPr txBox="1"/>
            <p:nvPr/>
          </p:nvSpPr>
          <p:spPr>
            <a:xfrm>
              <a:off x="2261562" y="4107907"/>
              <a:ext cx="1083243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25" tIns="24925" rIns="24925" bIns="2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Training Modules</a:t>
              </a:r>
              <a:endParaRPr sz="196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77;p17">
              <a:extLst>
                <a:ext uri="{FF2B5EF4-FFF2-40B4-BE49-F238E27FC236}">
                  <a16:creationId xmlns:a16="http://schemas.microsoft.com/office/drawing/2014/main" id="{6A2277F2-A049-454B-911A-9F166E314596}"/>
                </a:ext>
              </a:extLst>
            </p:cNvPr>
            <p:cNvSpPr/>
            <p:nvPr/>
          </p:nvSpPr>
          <p:spPr>
            <a:xfrm rot="-9720000">
              <a:off x="2890256" y="2325152"/>
              <a:ext cx="324937" cy="520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8;p17">
              <a:extLst>
                <a:ext uri="{FF2B5EF4-FFF2-40B4-BE49-F238E27FC236}">
                  <a16:creationId xmlns:a16="http://schemas.microsoft.com/office/drawing/2014/main" id="{51379E23-F763-460C-BD77-8F90748489C6}"/>
                </a:ext>
              </a:extLst>
            </p:cNvPr>
            <p:cNvSpPr txBox="1"/>
            <p:nvPr/>
          </p:nvSpPr>
          <p:spPr>
            <a:xfrm rot="1080000">
              <a:off x="2985351" y="2444386"/>
              <a:ext cx="227456" cy="312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9;p17">
              <a:extLst>
                <a:ext uri="{FF2B5EF4-FFF2-40B4-BE49-F238E27FC236}">
                  <a16:creationId xmlns:a16="http://schemas.microsoft.com/office/drawing/2014/main" id="{746F8668-DE64-4FE7-BEA2-F62F831D3814}"/>
                </a:ext>
              </a:extLst>
            </p:cNvPr>
            <p:cNvSpPr/>
            <p:nvPr/>
          </p:nvSpPr>
          <p:spPr>
            <a:xfrm>
              <a:off x="1257988" y="1485346"/>
              <a:ext cx="1531937" cy="1531937"/>
            </a:xfrm>
            <a:prstGeom prst="ellipse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4525" tIns="94525" rIns="94525" bIns="94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80;p17">
              <a:extLst>
                <a:ext uri="{FF2B5EF4-FFF2-40B4-BE49-F238E27FC236}">
                  <a16:creationId xmlns:a16="http://schemas.microsoft.com/office/drawing/2014/main" id="{79A23E4A-46C6-4861-A43D-7C2ACDAED2C8}"/>
                </a:ext>
              </a:extLst>
            </p:cNvPr>
            <p:cNvSpPr txBox="1"/>
            <p:nvPr/>
          </p:nvSpPr>
          <p:spPr>
            <a:xfrm>
              <a:off x="1482335" y="1709693"/>
              <a:ext cx="1083243" cy="108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25" tIns="24925" rIns="24925" bIns="2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5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Pilots &amp; Use cases</a:t>
              </a:r>
              <a:endParaRPr sz="196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53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E37DE-ED26-6B04-0914-14569A099CD2}"/>
              </a:ext>
            </a:extLst>
          </p:cNvPr>
          <p:cNvSpPr txBox="1"/>
          <p:nvPr/>
        </p:nvSpPr>
        <p:spPr>
          <a:xfrm>
            <a:off x="5297433" y="120164"/>
            <a:ext cx="15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5659E-5DA7-4F85-AD88-1281EB03E4A3}"/>
              </a:ext>
            </a:extLst>
          </p:cNvPr>
          <p:cNvSpPr/>
          <p:nvPr/>
        </p:nvSpPr>
        <p:spPr>
          <a:xfrm>
            <a:off x="308239" y="1350615"/>
            <a:ext cx="3606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Needs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Inadequate capacity (skills and knowledge)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Emerging data collection technologies are not adequately used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Poor harmonization of </a:t>
            </a:r>
            <a:r>
              <a:rPr lang="en-GB" dirty="0"/>
              <a:t>standardization of statistical methodologies between agencies collecting agricultural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prioritization in funding decisions that limits improvement in the collection and analysis of agricultural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of efficient data platforms for processing, analysis and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93994-DD76-465A-80E4-CDD65C4BFCCB}"/>
              </a:ext>
            </a:extLst>
          </p:cNvPr>
          <p:cNvSpPr/>
          <p:nvPr/>
        </p:nvSpPr>
        <p:spPr>
          <a:xfrm>
            <a:off x="8443265" y="1350615"/>
            <a:ext cx="3440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Training on agricultural data standardization and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80 trained in 6 countries (Malawi -12, Zambia – 15, Tanzania - 11, Rwanda - 18, Kenya - 11,Uganda - 13)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Pilot data collection – Kenya set to pilot digital data collection tools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Development of analysis ready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Leverage existing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Data sharing for development and calibration of yield estimate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Preliminary outputs for Kenya, Malawi, Zambia &amp; Tanzania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7C0B6-56C5-42B5-A0EA-57F119529CA3}"/>
              </a:ext>
            </a:extLst>
          </p:cNvPr>
          <p:cNvSpPr/>
          <p:nvPr/>
        </p:nvSpPr>
        <p:spPr>
          <a:xfrm>
            <a:off x="4292732" y="1212115"/>
            <a:ext cx="3606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</a:rPr>
              <a:t>Sample Minimum Parameters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Survey date: Date of survey 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Field Location: (GPS coordinates)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District name, Village name – admin area to the lowest level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Dominant crop: Dominant crop in the field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Water source: Rainfed or irrigated (yes/no).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Purpose: Subsistence or commercial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Planting Date : The date the field was planted 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Harvest Date: The month the field is expected to be harvested or was harvested?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Farm Size: Size of the farm in hectares</a:t>
            </a:r>
          </a:p>
          <a:p>
            <a:pPr marL="18288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32477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858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Yu Gothic UI Semibold</vt:lpstr>
      <vt:lpstr>Aharoni</vt:lpstr>
      <vt:lpstr>AngsanaUPC</vt:lpstr>
      <vt:lpstr>Arial</vt:lpstr>
      <vt:lpstr>Arial Black</vt:lpstr>
      <vt:lpstr>Berlin Sans FB Demi</vt:lpstr>
      <vt:lpstr>Calibri</vt:lpstr>
      <vt:lpstr>Droid Sans</vt:lpstr>
      <vt:lpstr>Roboto</vt:lpstr>
      <vt:lpstr>Twentieth 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AnastasiaW</cp:lastModifiedBy>
  <cp:revision>51</cp:revision>
  <dcterms:created xsi:type="dcterms:W3CDTF">2022-09-22T09:07:54Z</dcterms:created>
  <dcterms:modified xsi:type="dcterms:W3CDTF">2022-10-31T22:41:13Z</dcterms:modified>
</cp:coreProperties>
</file>